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0"/>
    <p:sldId id="257" r:id="rId41"/>
    <p:sldId id="258" r:id="rId42"/>
    <p:sldId id="259" r:id="rId43"/>
    <p:sldId id="260" r:id="rId44"/>
    <p:sldId id="261" r:id="rId45"/>
    <p:sldId id="262" r:id="rId46"/>
    <p:sldId id="263" r:id="rId4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charset="1" panose="00000000000000000000"/>
      <p:regular r:id="rId10"/>
    </p:embeddedFont>
    <p:embeddedFont>
      <p:font typeface="Open Sans Bold" charset="1" panose="00000000000000000000"/>
      <p:regular r:id="rId11"/>
    </p:embeddedFont>
    <p:embeddedFont>
      <p:font typeface="Open Sans Italics" charset="1" panose="00000000000000000000"/>
      <p:regular r:id="rId12"/>
    </p:embeddedFont>
    <p:embeddedFont>
      <p:font typeface="Open Sans Bold Italics" charset="1" panose="00000000000000000000"/>
      <p:regular r:id="rId13"/>
    </p:embeddedFont>
    <p:embeddedFont>
      <p:font typeface="Open Sans Light" charset="1" panose="00000000000000000000"/>
      <p:regular r:id="rId14"/>
    </p:embeddedFont>
    <p:embeddedFont>
      <p:font typeface="Open Sans Light Italics" charset="1" panose="00000000000000000000"/>
      <p:regular r:id="rId15"/>
    </p:embeddedFont>
    <p:embeddedFont>
      <p:font typeface="Open Sans Medium" charset="1" panose="00000000000000000000"/>
      <p:regular r:id="rId16"/>
    </p:embeddedFont>
    <p:embeddedFont>
      <p:font typeface="Open Sans Medium Italics" charset="1" panose="00000000000000000000"/>
      <p:regular r:id="rId17"/>
    </p:embeddedFont>
    <p:embeddedFont>
      <p:font typeface="Open Sans Semi-Bold" charset="1" panose="00000000000000000000"/>
      <p:regular r:id="rId18"/>
    </p:embeddedFont>
    <p:embeddedFont>
      <p:font typeface="Open Sans Semi-Bold Italics" charset="1" panose="00000000000000000000"/>
      <p:regular r:id="rId19"/>
    </p:embeddedFont>
    <p:embeddedFont>
      <p:font typeface="Open Sans Ultra-Bold" charset="1" panose="00000000000000000000"/>
      <p:regular r:id="rId20"/>
    </p:embeddedFont>
    <p:embeddedFont>
      <p:font typeface="Open Sans Ultra-Bold Italics" charset="1" panose="00000000000000000000"/>
      <p:regular r:id="rId21"/>
    </p:embeddedFont>
    <p:embeddedFont>
      <p:font typeface="Montserrat" charset="1" panose="00000500000000000000"/>
      <p:regular r:id="rId22"/>
    </p:embeddedFont>
    <p:embeddedFont>
      <p:font typeface="Montserrat Bold" charset="1" panose="00000800000000000000"/>
      <p:regular r:id="rId23"/>
    </p:embeddedFont>
    <p:embeddedFont>
      <p:font typeface="Montserrat Italics" charset="1" panose="00000500000000000000"/>
      <p:regular r:id="rId24"/>
    </p:embeddedFont>
    <p:embeddedFont>
      <p:font typeface="Montserrat Bold Italics" charset="1" panose="00000800000000000000"/>
      <p:regular r:id="rId25"/>
    </p:embeddedFont>
    <p:embeddedFont>
      <p:font typeface="Montserrat Thin" charset="1" panose="00000300000000000000"/>
      <p:regular r:id="rId26"/>
    </p:embeddedFont>
    <p:embeddedFont>
      <p:font typeface="Montserrat Thin Italics" charset="1" panose="00000300000000000000"/>
      <p:regular r:id="rId27"/>
    </p:embeddedFont>
    <p:embeddedFont>
      <p:font typeface="Montserrat Extra-Light" charset="1" panose="00000300000000000000"/>
      <p:regular r:id="rId28"/>
    </p:embeddedFont>
    <p:embeddedFont>
      <p:font typeface="Montserrat Extra-Light Italics" charset="1" panose="00000300000000000000"/>
      <p:regular r:id="rId29"/>
    </p:embeddedFont>
    <p:embeddedFont>
      <p:font typeface="Montserrat Light" charset="1" panose="00000400000000000000"/>
      <p:regular r:id="rId30"/>
    </p:embeddedFont>
    <p:embeddedFont>
      <p:font typeface="Montserrat Light Italics" charset="1" panose="00000400000000000000"/>
      <p:regular r:id="rId31"/>
    </p:embeddedFont>
    <p:embeddedFont>
      <p:font typeface="Montserrat Medium" charset="1" panose="00000600000000000000"/>
      <p:regular r:id="rId32"/>
    </p:embeddedFont>
    <p:embeddedFont>
      <p:font typeface="Montserrat Medium Italics" charset="1" panose="00000600000000000000"/>
      <p:regular r:id="rId33"/>
    </p:embeddedFont>
    <p:embeddedFont>
      <p:font typeface="Montserrat Semi-Bold" charset="1" panose="00000700000000000000"/>
      <p:regular r:id="rId34"/>
    </p:embeddedFont>
    <p:embeddedFont>
      <p:font typeface="Montserrat Semi-Bold Italics" charset="1" panose="00000700000000000000"/>
      <p:regular r:id="rId35"/>
    </p:embeddedFont>
    <p:embeddedFont>
      <p:font typeface="Montserrat Ultra-Bold" charset="1" panose="00000900000000000000"/>
      <p:regular r:id="rId36"/>
    </p:embeddedFont>
    <p:embeddedFont>
      <p:font typeface="Montserrat Ultra-Bold Italics" charset="1" panose="00000900000000000000"/>
      <p:regular r:id="rId37"/>
    </p:embeddedFont>
    <p:embeddedFont>
      <p:font typeface="Montserrat Heavy" charset="1" panose="00000A00000000000000"/>
      <p:regular r:id="rId38"/>
    </p:embeddedFont>
    <p:embeddedFont>
      <p:font typeface="Montserrat Heavy Italics" charset="1" panose="00000A0000000000000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slides/slide1.xml" Type="http://schemas.openxmlformats.org/officeDocument/2006/relationships/slide"/><Relationship Id="rId41" Target="slides/slide2.xml" Type="http://schemas.openxmlformats.org/officeDocument/2006/relationships/slide"/><Relationship Id="rId42" Target="slides/slide3.xml" Type="http://schemas.openxmlformats.org/officeDocument/2006/relationships/slide"/><Relationship Id="rId43" Target="slides/slide4.xml" Type="http://schemas.openxmlformats.org/officeDocument/2006/relationships/slide"/><Relationship Id="rId44" Target="slides/slide5.xml" Type="http://schemas.openxmlformats.org/officeDocument/2006/relationships/slide"/><Relationship Id="rId45" Target="slides/slide6.xml" Type="http://schemas.openxmlformats.org/officeDocument/2006/relationships/slide"/><Relationship Id="rId46" Target="slides/slide7.xml" Type="http://schemas.openxmlformats.org/officeDocument/2006/relationships/slide"/><Relationship Id="rId47" Target="slides/slide8.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svg>
</file>

<file path=ppt/media/image22.png>
</file>

<file path=ppt/media/image3.png>
</file>

<file path=ppt/media/image4.svg>
</file>

<file path=ppt/media/image5.jpeg>
</file>

<file path=ppt/media/image6.jpe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 Id="rId4" Target="../media/image7.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jpeg" Type="http://schemas.openxmlformats.org/officeDocument/2006/relationships/image"/><Relationship Id="rId4" Target="../media/image10.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11" Target="../media/image21.svg" Type="http://schemas.openxmlformats.org/officeDocument/2006/relationships/image"/><Relationship Id="rId12" Target="../media/image22.png" Type="http://schemas.openxmlformats.org/officeDocument/2006/relationships/image"/><Relationship Id="rId2" Target="../media/image1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 Id="rId9" Target="../media/image19.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FAF4"/>
        </a:solidFill>
      </p:bgPr>
    </p:bg>
    <p:spTree>
      <p:nvGrpSpPr>
        <p:cNvPr id="1" name=""/>
        <p:cNvGrpSpPr/>
        <p:nvPr/>
      </p:nvGrpSpPr>
      <p:grpSpPr>
        <a:xfrm>
          <a:off x="0" y="0"/>
          <a:ext cx="0" cy="0"/>
          <a:chOff x="0" y="0"/>
          <a:chExt cx="0" cy="0"/>
        </a:xfrm>
      </p:grpSpPr>
      <p:sp>
        <p:nvSpPr>
          <p:cNvPr name="Freeform 2" id="2"/>
          <p:cNvSpPr/>
          <p:nvPr/>
        </p:nvSpPr>
        <p:spPr>
          <a:xfrm flipH="true" flipV="false" rot="0">
            <a:off x="10317391" y="2651937"/>
            <a:ext cx="7970609" cy="4941778"/>
          </a:xfrm>
          <a:custGeom>
            <a:avLst/>
            <a:gdLst/>
            <a:ahLst/>
            <a:cxnLst/>
            <a:rect r="r" b="b" t="t" l="l"/>
            <a:pathLst>
              <a:path h="4941778" w="7970609">
                <a:moveTo>
                  <a:pt x="7970609" y="0"/>
                </a:moveTo>
                <a:lnTo>
                  <a:pt x="0" y="0"/>
                </a:lnTo>
                <a:lnTo>
                  <a:pt x="0" y="4941777"/>
                </a:lnTo>
                <a:lnTo>
                  <a:pt x="7970609" y="4941777"/>
                </a:lnTo>
                <a:lnTo>
                  <a:pt x="797060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96563" y="2632887"/>
            <a:ext cx="10777436" cy="1914525"/>
          </a:xfrm>
          <a:prstGeom prst="rect">
            <a:avLst/>
          </a:prstGeom>
        </p:spPr>
        <p:txBody>
          <a:bodyPr anchor="t" rtlCol="false" tIns="0" lIns="0" bIns="0" rIns="0">
            <a:spAutoFit/>
          </a:bodyPr>
          <a:lstStyle/>
          <a:p>
            <a:pPr>
              <a:lnSpc>
                <a:spcPts val="7560"/>
              </a:lnSpc>
            </a:pPr>
            <a:r>
              <a:rPr lang="en-US" sz="6300">
                <a:solidFill>
                  <a:srgbClr val="1C402E"/>
                </a:solidFill>
                <a:latin typeface="Montserrat"/>
              </a:rPr>
              <a:t>Cross Platform Application Development</a:t>
            </a:r>
          </a:p>
        </p:txBody>
      </p:sp>
      <p:sp>
        <p:nvSpPr>
          <p:cNvPr name="TextBox 4" id="4"/>
          <p:cNvSpPr txBox="true"/>
          <p:nvPr/>
        </p:nvSpPr>
        <p:spPr>
          <a:xfrm rot="0">
            <a:off x="817473" y="8521064"/>
            <a:ext cx="3360437" cy="230506"/>
          </a:xfrm>
          <a:prstGeom prst="rect">
            <a:avLst/>
          </a:prstGeom>
        </p:spPr>
        <p:txBody>
          <a:bodyPr anchor="t" rtlCol="false" tIns="0" lIns="0" bIns="0" rIns="0">
            <a:spAutoFit/>
          </a:bodyPr>
          <a:lstStyle/>
          <a:p>
            <a:pPr>
              <a:lnSpc>
                <a:spcPts val="1350"/>
              </a:lnSpc>
            </a:pPr>
            <a:r>
              <a:rPr lang="en-US" sz="2700" spc="91">
                <a:solidFill>
                  <a:srgbClr val="1C402E"/>
                </a:solidFill>
                <a:latin typeface="Montserrat Bold"/>
              </a:rPr>
              <a:t>PRESENTED BY:</a:t>
            </a:r>
          </a:p>
        </p:txBody>
      </p:sp>
      <p:sp>
        <p:nvSpPr>
          <p:cNvPr name="TextBox 5" id="5"/>
          <p:cNvSpPr txBox="true"/>
          <p:nvPr/>
        </p:nvSpPr>
        <p:spPr>
          <a:xfrm rot="0">
            <a:off x="4177910" y="8263890"/>
            <a:ext cx="8896843" cy="481330"/>
          </a:xfrm>
          <a:prstGeom prst="rect">
            <a:avLst/>
          </a:prstGeom>
        </p:spPr>
        <p:txBody>
          <a:bodyPr anchor="t" rtlCol="false" tIns="0" lIns="0" bIns="0" rIns="0">
            <a:spAutoFit/>
          </a:bodyPr>
          <a:lstStyle/>
          <a:p>
            <a:pPr>
              <a:lnSpc>
                <a:spcPts val="3920"/>
              </a:lnSpc>
            </a:pPr>
            <a:r>
              <a:rPr lang="en-US" sz="2800">
                <a:solidFill>
                  <a:srgbClr val="1C402E"/>
                </a:solidFill>
                <a:latin typeface="Open Sans"/>
              </a:rPr>
              <a:t>Rahul Siddarth B, Sonal Jain, Nagabhushan Hande R</a:t>
            </a:r>
          </a:p>
        </p:txBody>
      </p:sp>
      <p:sp>
        <p:nvSpPr>
          <p:cNvPr name="TextBox 6" id="6"/>
          <p:cNvSpPr txBox="true"/>
          <p:nvPr/>
        </p:nvSpPr>
        <p:spPr>
          <a:xfrm rot="0">
            <a:off x="396563" y="6307861"/>
            <a:ext cx="10777436" cy="762000"/>
          </a:xfrm>
          <a:prstGeom prst="rect">
            <a:avLst/>
          </a:prstGeom>
        </p:spPr>
        <p:txBody>
          <a:bodyPr anchor="t" rtlCol="false" tIns="0" lIns="0" bIns="0" rIns="0">
            <a:spAutoFit/>
          </a:bodyPr>
          <a:lstStyle/>
          <a:p>
            <a:pPr>
              <a:lnSpc>
                <a:spcPts val="6000"/>
              </a:lnSpc>
            </a:pPr>
            <a:r>
              <a:rPr lang="en-US" sz="5000">
                <a:solidFill>
                  <a:srgbClr val="1C402E"/>
                </a:solidFill>
                <a:latin typeface="Montserrat"/>
              </a:rPr>
              <a:t>Food Delivery Application</a:t>
            </a:r>
          </a:p>
        </p:txBody>
      </p:sp>
      <p:sp>
        <p:nvSpPr>
          <p:cNvPr name="TextBox 7" id="7"/>
          <p:cNvSpPr txBox="true"/>
          <p:nvPr/>
        </p:nvSpPr>
        <p:spPr>
          <a:xfrm rot="0">
            <a:off x="4177910" y="8783320"/>
            <a:ext cx="8896843" cy="481330"/>
          </a:xfrm>
          <a:prstGeom prst="rect">
            <a:avLst/>
          </a:prstGeom>
        </p:spPr>
        <p:txBody>
          <a:bodyPr anchor="t" rtlCol="false" tIns="0" lIns="0" bIns="0" rIns="0">
            <a:spAutoFit/>
          </a:bodyPr>
          <a:lstStyle/>
          <a:p>
            <a:pPr>
              <a:lnSpc>
                <a:spcPts val="3920"/>
              </a:lnSpc>
            </a:pPr>
            <a:r>
              <a:rPr lang="en-US" sz="2800">
                <a:solidFill>
                  <a:srgbClr val="1C402E"/>
                </a:solidFill>
                <a:latin typeface="Open Sans"/>
              </a:rPr>
              <a:t>09</a:t>
            </a:r>
          </a:p>
        </p:txBody>
      </p:sp>
      <p:sp>
        <p:nvSpPr>
          <p:cNvPr name="TextBox 8" id="8"/>
          <p:cNvSpPr txBox="true"/>
          <p:nvPr/>
        </p:nvSpPr>
        <p:spPr>
          <a:xfrm rot="0">
            <a:off x="817473" y="9027794"/>
            <a:ext cx="3360437" cy="230506"/>
          </a:xfrm>
          <a:prstGeom prst="rect">
            <a:avLst/>
          </a:prstGeom>
        </p:spPr>
        <p:txBody>
          <a:bodyPr anchor="t" rtlCol="false" tIns="0" lIns="0" bIns="0" rIns="0">
            <a:spAutoFit/>
          </a:bodyPr>
          <a:lstStyle/>
          <a:p>
            <a:pPr>
              <a:lnSpc>
                <a:spcPts val="1350"/>
              </a:lnSpc>
            </a:pPr>
            <a:r>
              <a:rPr lang="en-US" sz="2700" spc="91">
                <a:solidFill>
                  <a:srgbClr val="1C402E"/>
                </a:solidFill>
                <a:latin typeface="Montserrat Bold"/>
              </a:rPr>
              <a:t>TEAM NO:</a:t>
            </a:r>
          </a:p>
        </p:txBody>
      </p:sp>
      <p:sp>
        <p:nvSpPr>
          <p:cNvPr name="TextBox 9" id="9"/>
          <p:cNvSpPr txBox="true"/>
          <p:nvPr/>
        </p:nvSpPr>
        <p:spPr>
          <a:xfrm rot="0">
            <a:off x="817473" y="9550985"/>
            <a:ext cx="3360437" cy="230506"/>
          </a:xfrm>
          <a:prstGeom prst="rect">
            <a:avLst/>
          </a:prstGeom>
        </p:spPr>
        <p:txBody>
          <a:bodyPr anchor="t" rtlCol="false" tIns="0" lIns="0" bIns="0" rIns="0">
            <a:spAutoFit/>
          </a:bodyPr>
          <a:lstStyle/>
          <a:p>
            <a:pPr>
              <a:lnSpc>
                <a:spcPts val="1350"/>
              </a:lnSpc>
            </a:pPr>
            <a:r>
              <a:rPr lang="en-US" sz="2700" spc="91">
                <a:solidFill>
                  <a:srgbClr val="1C402E"/>
                </a:solidFill>
                <a:latin typeface="Montserrat Bold"/>
              </a:rPr>
              <a:t>BATCH:</a:t>
            </a:r>
          </a:p>
        </p:txBody>
      </p:sp>
      <p:sp>
        <p:nvSpPr>
          <p:cNvPr name="TextBox 10" id="10"/>
          <p:cNvSpPr txBox="true"/>
          <p:nvPr/>
        </p:nvSpPr>
        <p:spPr>
          <a:xfrm rot="0">
            <a:off x="4177910" y="9300161"/>
            <a:ext cx="8896843" cy="481330"/>
          </a:xfrm>
          <a:prstGeom prst="rect">
            <a:avLst/>
          </a:prstGeom>
        </p:spPr>
        <p:txBody>
          <a:bodyPr anchor="t" rtlCol="false" tIns="0" lIns="0" bIns="0" rIns="0">
            <a:spAutoFit/>
          </a:bodyPr>
          <a:lstStyle/>
          <a:p>
            <a:pPr>
              <a:lnSpc>
                <a:spcPts val="3920"/>
              </a:lnSpc>
            </a:pPr>
            <a:r>
              <a:rPr lang="en-US" sz="2800">
                <a:solidFill>
                  <a:srgbClr val="1C402E"/>
                </a:solidFill>
                <a:latin typeface="Open Sans"/>
              </a:rPr>
              <a:t>2YB</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AF4"/>
        </a:solidFill>
      </p:bgPr>
    </p:bg>
    <p:spTree>
      <p:nvGrpSpPr>
        <p:cNvPr id="1" name=""/>
        <p:cNvGrpSpPr/>
        <p:nvPr/>
      </p:nvGrpSpPr>
      <p:grpSpPr>
        <a:xfrm>
          <a:off x="0" y="0"/>
          <a:ext cx="0" cy="0"/>
          <a:chOff x="0" y="0"/>
          <a:chExt cx="0" cy="0"/>
        </a:xfrm>
      </p:grpSpPr>
      <p:sp>
        <p:nvSpPr>
          <p:cNvPr name="Freeform 2" id="2"/>
          <p:cNvSpPr/>
          <p:nvPr/>
        </p:nvSpPr>
        <p:spPr>
          <a:xfrm flipH="false" flipV="false" rot="0">
            <a:off x="-662604" y="1160400"/>
            <a:ext cx="9806604" cy="10293191"/>
          </a:xfrm>
          <a:custGeom>
            <a:avLst/>
            <a:gdLst/>
            <a:ahLst/>
            <a:cxnLst/>
            <a:rect r="r" b="b" t="t" l="l"/>
            <a:pathLst>
              <a:path h="10293191" w="9806604">
                <a:moveTo>
                  <a:pt x="0" y="0"/>
                </a:moveTo>
                <a:lnTo>
                  <a:pt x="9806604" y="0"/>
                </a:lnTo>
                <a:lnTo>
                  <a:pt x="9806604" y="10293191"/>
                </a:lnTo>
                <a:lnTo>
                  <a:pt x="0" y="102931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430410" y="2950067"/>
            <a:ext cx="4121920" cy="1174779"/>
          </a:xfrm>
          <a:prstGeom prst="rect">
            <a:avLst/>
          </a:prstGeom>
        </p:spPr>
        <p:txBody>
          <a:bodyPr anchor="t" rtlCol="false" tIns="0" lIns="0" bIns="0" rIns="0">
            <a:spAutoFit/>
          </a:bodyPr>
          <a:lstStyle/>
          <a:p>
            <a:pPr algn="l" marL="0" indent="0" lvl="0">
              <a:lnSpc>
                <a:spcPts val="9250"/>
              </a:lnSpc>
              <a:spcBef>
                <a:spcPct val="0"/>
              </a:spcBef>
            </a:pPr>
            <a:r>
              <a:rPr lang="en-US" sz="7708">
                <a:solidFill>
                  <a:srgbClr val="FFFAF4"/>
                </a:solidFill>
                <a:latin typeface="Montserrat"/>
              </a:rPr>
              <a:t>Agenda</a:t>
            </a:r>
          </a:p>
        </p:txBody>
      </p:sp>
      <p:sp>
        <p:nvSpPr>
          <p:cNvPr name="TextBox 4" id="4"/>
          <p:cNvSpPr txBox="true"/>
          <p:nvPr/>
        </p:nvSpPr>
        <p:spPr>
          <a:xfrm rot="0">
            <a:off x="10808153" y="3272419"/>
            <a:ext cx="6102956" cy="438151"/>
          </a:xfrm>
          <a:prstGeom prst="rect">
            <a:avLst/>
          </a:prstGeom>
        </p:spPr>
        <p:txBody>
          <a:bodyPr anchor="t" rtlCol="false" tIns="0" lIns="0" bIns="0" rIns="0">
            <a:spAutoFit/>
          </a:bodyPr>
          <a:lstStyle/>
          <a:p>
            <a:pPr>
              <a:lnSpc>
                <a:spcPts val="3674"/>
              </a:lnSpc>
            </a:pPr>
            <a:r>
              <a:rPr lang="en-US" sz="2624" u="sng">
                <a:solidFill>
                  <a:srgbClr val="1C402E"/>
                </a:solidFill>
                <a:latin typeface="Open Sans"/>
              </a:rPr>
              <a:t>About Project</a:t>
            </a:r>
          </a:p>
        </p:txBody>
      </p:sp>
      <p:sp>
        <p:nvSpPr>
          <p:cNvPr name="TextBox 5" id="5"/>
          <p:cNvSpPr txBox="true"/>
          <p:nvPr/>
        </p:nvSpPr>
        <p:spPr>
          <a:xfrm rot="0">
            <a:off x="10808153" y="5310771"/>
            <a:ext cx="6102956" cy="438151"/>
          </a:xfrm>
          <a:prstGeom prst="rect">
            <a:avLst/>
          </a:prstGeom>
        </p:spPr>
        <p:txBody>
          <a:bodyPr anchor="t" rtlCol="false" tIns="0" lIns="0" bIns="0" rIns="0">
            <a:spAutoFit/>
          </a:bodyPr>
          <a:lstStyle/>
          <a:p>
            <a:pPr>
              <a:lnSpc>
                <a:spcPts val="3674"/>
              </a:lnSpc>
            </a:pPr>
            <a:r>
              <a:rPr lang="en-US" sz="2624" u="sng">
                <a:solidFill>
                  <a:srgbClr val="1C402E"/>
                </a:solidFill>
                <a:latin typeface="Open Sans"/>
              </a:rPr>
              <a:t>Application Screen Snippets</a:t>
            </a:r>
          </a:p>
        </p:txBody>
      </p:sp>
      <p:sp>
        <p:nvSpPr>
          <p:cNvPr name="TextBox 6" id="6"/>
          <p:cNvSpPr txBox="true"/>
          <p:nvPr/>
        </p:nvSpPr>
        <p:spPr>
          <a:xfrm rot="0">
            <a:off x="10808153" y="6259370"/>
            <a:ext cx="6102956" cy="438151"/>
          </a:xfrm>
          <a:prstGeom prst="rect">
            <a:avLst/>
          </a:prstGeom>
        </p:spPr>
        <p:txBody>
          <a:bodyPr anchor="t" rtlCol="false" tIns="0" lIns="0" bIns="0" rIns="0">
            <a:spAutoFit/>
          </a:bodyPr>
          <a:lstStyle/>
          <a:p>
            <a:pPr>
              <a:lnSpc>
                <a:spcPts val="3674"/>
              </a:lnSpc>
            </a:pPr>
            <a:r>
              <a:rPr lang="en-US" sz="2624" u="sng">
                <a:solidFill>
                  <a:srgbClr val="1C402E"/>
                </a:solidFill>
                <a:latin typeface="Open Sans"/>
              </a:rPr>
              <a:t>Challenges</a:t>
            </a:r>
          </a:p>
        </p:txBody>
      </p:sp>
      <p:sp>
        <p:nvSpPr>
          <p:cNvPr name="TextBox 7" id="7"/>
          <p:cNvSpPr txBox="true"/>
          <p:nvPr/>
        </p:nvSpPr>
        <p:spPr>
          <a:xfrm rot="0">
            <a:off x="10808153" y="6506774"/>
            <a:ext cx="6102956" cy="438151"/>
          </a:xfrm>
          <a:prstGeom prst="rect">
            <a:avLst/>
          </a:prstGeom>
        </p:spPr>
        <p:txBody>
          <a:bodyPr anchor="t" rtlCol="false" tIns="0" lIns="0" bIns="0" rIns="0">
            <a:spAutoFit/>
          </a:bodyPr>
          <a:lstStyle/>
          <a:p>
            <a:pPr>
              <a:lnSpc>
                <a:spcPts val="3674"/>
              </a:lnSpc>
            </a:pPr>
          </a:p>
        </p:txBody>
      </p:sp>
      <p:sp>
        <p:nvSpPr>
          <p:cNvPr name="TextBox 8" id="8"/>
          <p:cNvSpPr txBox="true"/>
          <p:nvPr/>
        </p:nvSpPr>
        <p:spPr>
          <a:xfrm rot="0">
            <a:off x="10808153" y="8047087"/>
            <a:ext cx="6102956" cy="438151"/>
          </a:xfrm>
          <a:prstGeom prst="rect">
            <a:avLst/>
          </a:prstGeom>
        </p:spPr>
        <p:txBody>
          <a:bodyPr anchor="t" rtlCol="false" tIns="0" lIns="0" bIns="0" rIns="0">
            <a:spAutoFit/>
          </a:bodyPr>
          <a:lstStyle/>
          <a:p>
            <a:pPr>
              <a:lnSpc>
                <a:spcPts val="3674"/>
              </a:lnSpc>
            </a:pPr>
          </a:p>
        </p:txBody>
      </p:sp>
      <p:sp>
        <p:nvSpPr>
          <p:cNvPr name="TextBox 9" id="9"/>
          <p:cNvSpPr txBox="true"/>
          <p:nvPr/>
        </p:nvSpPr>
        <p:spPr>
          <a:xfrm rot="0">
            <a:off x="10808153" y="8814337"/>
            <a:ext cx="6102956" cy="443963"/>
          </a:xfrm>
          <a:prstGeom prst="rect">
            <a:avLst/>
          </a:prstGeom>
        </p:spPr>
        <p:txBody>
          <a:bodyPr anchor="t" rtlCol="false" tIns="0" lIns="0" bIns="0" rIns="0">
            <a:spAutoFit/>
          </a:bodyPr>
          <a:lstStyle/>
          <a:p>
            <a:pPr>
              <a:lnSpc>
                <a:spcPts val="3674"/>
              </a:lnSpc>
            </a:pPr>
          </a:p>
        </p:txBody>
      </p:sp>
      <p:sp>
        <p:nvSpPr>
          <p:cNvPr name="TextBox 10" id="10"/>
          <p:cNvSpPr txBox="true"/>
          <p:nvPr/>
        </p:nvSpPr>
        <p:spPr>
          <a:xfrm rot="0">
            <a:off x="10808153" y="7276930"/>
            <a:ext cx="6102956" cy="438151"/>
          </a:xfrm>
          <a:prstGeom prst="rect">
            <a:avLst/>
          </a:prstGeom>
        </p:spPr>
        <p:txBody>
          <a:bodyPr anchor="t" rtlCol="false" tIns="0" lIns="0" bIns="0" rIns="0">
            <a:spAutoFit/>
          </a:bodyPr>
          <a:lstStyle/>
          <a:p>
            <a:pPr>
              <a:lnSpc>
                <a:spcPts val="3674"/>
              </a:lnSpc>
            </a:pPr>
          </a:p>
        </p:txBody>
      </p:sp>
      <p:sp>
        <p:nvSpPr>
          <p:cNvPr name="TextBox 11" id="11"/>
          <p:cNvSpPr txBox="true"/>
          <p:nvPr/>
        </p:nvSpPr>
        <p:spPr>
          <a:xfrm rot="0">
            <a:off x="10808153" y="4291595"/>
            <a:ext cx="6102956" cy="438151"/>
          </a:xfrm>
          <a:prstGeom prst="rect">
            <a:avLst/>
          </a:prstGeom>
        </p:spPr>
        <p:txBody>
          <a:bodyPr anchor="t" rtlCol="false" tIns="0" lIns="0" bIns="0" rIns="0">
            <a:spAutoFit/>
          </a:bodyPr>
          <a:lstStyle/>
          <a:p>
            <a:pPr>
              <a:lnSpc>
                <a:spcPts val="3674"/>
              </a:lnSpc>
            </a:pPr>
            <a:r>
              <a:rPr lang="en-US" sz="2624" u="sng">
                <a:solidFill>
                  <a:srgbClr val="1C402E"/>
                </a:solidFill>
                <a:latin typeface="Open Sans"/>
              </a:rPr>
              <a:t>Architecture/ Design</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FFAF4"/>
        </a:solidFill>
      </p:bgPr>
    </p:bg>
    <p:spTree>
      <p:nvGrpSpPr>
        <p:cNvPr id="1" name=""/>
        <p:cNvGrpSpPr/>
        <p:nvPr/>
      </p:nvGrpSpPr>
      <p:grpSpPr>
        <a:xfrm>
          <a:off x="0" y="0"/>
          <a:ext cx="0" cy="0"/>
          <a:chOff x="0" y="0"/>
          <a:chExt cx="0" cy="0"/>
        </a:xfrm>
      </p:grpSpPr>
      <p:sp>
        <p:nvSpPr>
          <p:cNvPr name="TextBox 2" id="2"/>
          <p:cNvSpPr txBox="true"/>
          <p:nvPr/>
        </p:nvSpPr>
        <p:spPr>
          <a:xfrm rot="0">
            <a:off x="1028700" y="1000125"/>
            <a:ext cx="13548823" cy="1219200"/>
          </a:xfrm>
          <a:prstGeom prst="rect">
            <a:avLst/>
          </a:prstGeom>
        </p:spPr>
        <p:txBody>
          <a:bodyPr anchor="t" rtlCol="false" tIns="0" lIns="0" bIns="0" rIns="0">
            <a:spAutoFit/>
          </a:bodyPr>
          <a:lstStyle/>
          <a:p>
            <a:pPr>
              <a:lnSpc>
                <a:spcPts val="9600"/>
              </a:lnSpc>
            </a:pPr>
            <a:r>
              <a:rPr lang="en-US" sz="8000">
                <a:solidFill>
                  <a:srgbClr val="1C402E"/>
                </a:solidFill>
                <a:latin typeface="Montserrat"/>
              </a:rPr>
              <a:t>About Project</a:t>
            </a:r>
          </a:p>
        </p:txBody>
      </p:sp>
      <p:sp>
        <p:nvSpPr>
          <p:cNvPr name="TextBox 3" id="3"/>
          <p:cNvSpPr txBox="true"/>
          <p:nvPr/>
        </p:nvSpPr>
        <p:spPr>
          <a:xfrm rot="0">
            <a:off x="1880887" y="2490787"/>
            <a:ext cx="13548823" cy="6534150"/>
          </a:xfrm>
          <a:prstGeom prst="rect">
            <a:avLst/>
          </a:prstGeom>
        </p:spPr>
        <p:txBody>
          <a:bodyPr anchor="t" rtlCol="false" tIns="0" lIns="0" bIns="0" rIns="0">
            <a:spAutoFit/>
          </a:bodyPr>
          <a:lstStyle/>
          <a:p>
            <a:pPr marL="626102" indent="-313051" lvl="1">
              <a:lnSpc>
                <a:spcPts val="3479"/>
              </a:lnSpc>
              <a:buFont typeface="Arial"/>
              <a:buChar char="•"/>
            </a:pPr>
            <a:r>
              <a:rPr lang="en-US" sz="2899">
                <a:solidFill>
                  <a:srgbClr val="1C402E"/>
                </a:solidFill>
                <a:latin typeface="Montserrat"/>
              </a:rPr>
              <a:t>Creating a food delivery app with React Native and Sanity.io combines the efficiency of a cross-platform mobile development framework with the flexibility of a content management system. </a:t>
            </a:r>
          </a:p>
          <a:p>
            <a:pPr marL="626102" indent="-313051" lvl="1">
              <a:lnSpc>
                <a:spcPts val="3479"/>
              </a:lnSpc>
              <a:buFont typeface="Arial"/>
              <a:buChar char="•"/>
            </a:pPr>
            <a:r>
              <a:rPr lang="en-US" sz="2899">
                <a:solidFill>
                  <a:srgbClr val="1C402E"/>
                </a:solidFill>
                <a:latin typeface="Montserrat"/>
              </a:rPr>
              <a:t>React Native allows for the seamless development of both iOS and Android applications, ensuring a consistent user experience across devices. </a:t>
            </a:r>
          </a:p>
          <a:p>
            <a:pPr marL="626102" indent="-313051" lvl="1">
              <a:lnSpc>
                <a:spcPts val="3479"/>
              </a:lnSpc>
              <a:buFont typeface="Arial"/>
              <a:buChar char="•"/>
            </a:pPr>
            <a:r>
              <a:rPr lang="en-US" sz="2899">
                <a:solidFill>
                  <a:srgbClr val="1C402E"/>
                </a:solidFill>
                <a:latin typeface="Montserrat"/>
              </a:rPr>
              <a:t>Leveraging Sanity.io as the backend provides a robust and customisable content management system, allowing developers to easily manage and update menu items, prices, and other essential information. </a:t>
            </a:r>
          </a:p>
          <a:p>
            <a:pPr marL="626102" indent="-313051" lvl="1">
              <a:lnSpc>
                <a:spcPts val="3479"/>
              </a:lnSpc>
              <a:buFont typeface="Arial"/>
              <a:buChar char="•"/>
            </a:pPr>
            <a:r>
              <a:rPr lang="en-US" sz="2899">
                <a:solidFill>
                  <a:srgbClr val="1C402E"/>
                </a:solidFill>
                <a:latin typeface="Montserrat"/>
              </a:rPr>
              <a:t>We have a login screen, followed by catalogue of restaurants with their menus. </a:t>
            </a:r>
          </a:p>
          <a:p>
            <a:pPr marL="626102" indent="-313051" lvl="1">
              <a:lnSpc>
                <a:spcPts val="3479"/>
              </a:lnSpc>
              <a:buFont typeface="Arial"/>
              <a:buChar char="•"/>
            </a:pPr>
            <a:r>
              <a:rPr lang="en-US" sz="2899">
                <a:solidFill>
                  <a:srgbClr val="1C402E"/>
                </a:solidFill>
                <a:latin typeface="Montserrat"/>
              </a:rPr>
              <a:t>Users can place an order after which a post call is made to store order details in the dashboard.</a:t>
            </a:r>
          </a:p>
          <a:p>
            <a:pPr>
              <a:lnSpc>
                <a:spcPts val="323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FAF4"/>
        </a:solidFill>
      </p:bgPr>
    </p:bg>
    <p:spTree>
      <p:nvGrpSpPr>
        <p:cNvPr id="1" name=""/>
        <p:cNvGrpSpPr/>
        <p:nvPr/>
      </p:nvGrpSpPr>
      <p:grpSpPr>
        <a:xfrm>
          <a:off x="0" y="0"/>
          <a:ext cx="0" cy="0"/>
          <a:chOff x="0" y="0"/>
          <a:chExt cx="0" cy="0"/>
        </a:xfrm>
      </p:grpSpPr>
      <p:sp>
        <p:nvSpPr>
          <p:cNvPr name="Freeform 2" id="2"/>
          <p:cNvSpPr/>
          <p:nvPr/>
        </p:nvSpPr>
        <p:spPr>
          <a:xfrm flipH="false" flipV="false" rot="0">
            <a:off x="6870269" y="582721"/>
            <a:ext cx="3981445" cy="8852176"/>
          </a:xfrm>
          <a:custGeom>
            <a:avLst/>
            <a:gdLst/>
            <a:ahLst/>
            <a:cxnLst/>
            <a:rect r="r" b="b" t="t" l="l"/>
            <a:pathLst>
              <a:path h="8852176" w="3981445">
                <a:moveTo>
                  <a:pt x="0" y="0"/>
                </a:moveTo>
                <a:lnTo>
                  <a:pt x="3981445" y="0"/>
                </a:lnTo>
                <a:lnTo>
                  <a:pt x="3981445" y="8852176"/>
                </a:lnTo>
                <a:lnTo>
                  <a:pt x="0" y="8852176"/>
                </a:lnTo>
                <a:lnTo>
                  <a:pt x="0" y="0"/>
                </a:lnTo>
                <a:close/>
              </a:path>
            </a:pathLst>
          </a:custGeom>
          <a:blipFill>
            <a:blip r:embed="rId2"/>
            <a:stretch>
              <a:fillRect l="0" t="0" r="-51" b="0"/>
            </a:stretch>
          </a:blipFill>
          <a:ln w="38100" cap="sq">
            <a:solidFill>
              <a:srgbClr val="000000"/>
            </a:solidFill>
            <a:prstDash val="solid"/>
            <a:miter/>
          </a:ln>
        </p:spPr>
      </p:sp>
      <p:sp>
        <p:nvSpPr>
          <p:cNvPr name="Freeform 3" id="3"/>
          <p:cNvSpPr/>
          <p:nvPr/>
        </p:nvSpPr>
        <p:spPr>
          <a:xfrm flipH="false" flipV="false" rot="0">
            <a:off x="1028700" y="582721"/>
            <a:ext cx="3983479" cy="8852176"/>
          </a:xfrm>
          <a:custGeom>
            <a:avLst/>
            <a:gdLst/>
            <a:ahLst/>
            <a:cxnLst/>
            <a:rect r="r" b="b" t="t" l="l"/>
            <a:pathLst>
              <a:path h="8852176" w="3983479">
                <a:moveTo>
                  <a:pt x="0" y="0"/>
                </a:moveTo>
                <a:lnTo>
                  <a:pt x="3983479" y="0"/>
                </a:lnTo>
                <a:lnTo>
                  <a:pt x="3983479" y="8852176"/>
                </a:lnTo>
                <a:lnTo>
                  <a:pt x="0" y="8852176"/>
                </a:lnTo>
                <a:lnTo>
                  <a:pt x="0" y="0"/>
                </a:lnTo>
                <a:close/>
              </a:path>
            </a:pathLst>
          </a:custGeom>
          <a:blipFill>
            <a:blip r:embed="rId3"/>
            <a:stretch>
              <a:fillRect l="0" t="0" r="0" b="0"/>
            </a:stretch>
          </a:blipFill>
          <a:ln w="38100" cap="sq">
            <a:solidFill>
              <a:srgbClr val="000000"/>
            </a:solidFill>
            <a:prstDash val="solid"/>
            <a:miter/>
          </a:ln>
        </p:spPr>
      </p:sp>
      <p:sp>
        <p:nvSpPr>
          <p:cNvPr name="Freeform 4" id="4"/>
          <p:cNvSpPr/>
          <p:nvPr/>
        </p:nvSpPr>
        <p:spPr>
          <a:xfrm flipH="false" flipV="false" rot="0">
            <a:off x="12709089" y="582721"/>
            <a:ext cx="3983479" cy="8852176"/>
          </a:xfrm>
          <a:custGeom>
            <a:avLst/>
            <a:gdLst/>
            <a:ahLst/>
            <a:cxnLst/>
            <a:rect r="r" b="b" t="t" l="l"/>
            <a:pathLst>
              <a:path h="8852176" w="3983479">
                <a:moveTo>
                  <a:pt x="0" y="0"/>
                </a:moveTo>
                <a:lnTo>
                  <a:pt x="3983479" y="0"/>
                </a:lnTo>
                <a:lnTo>
                  <a:pt x="3983479" y="8852176"/>
                </a:lnTo>
                <a:lnTo>
                  <a:pt x="0" y="8852176"/>
                </a:lnTo>
                <a:lnTo>
                  <a:pt x="0" y="0"/>
                </a:lnTo>
                <a:close/>
              </a:path>
            </a:pathLst>
          </a:custGeom>
          <a:blipFill>
            <a:blip r:embed="rId4"/>
            <a:stretch>
              <a:fillRect l="0" t="0" r="0" b="0"/>
            </a:stretch>
          </a:blipFill>
          <a:ln w="38100" cap="sq">
            <a:solidFill>
              <a:srgbClr val="000000"/>
            </a:solidFill>
            <a:prstDash val="solid"/>
            <a:miter/>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FAF4"/>
        </a:solidFill>
      </p:bgPr>
    </p:bg>
    <p:spTree>
      <p:nvGrpSpPr>
        <p:cNvPr id="1" name=""/>
        <p:cNvGrpSpPr/>
        <p:nvPr/>
      </p:nvGrpSpPr>
      <p:grpSpPr>
        <a:xfrm>
          <a:off x="0" y="0"/>
          <a:ext cx="0" cy="0"/>
          <a:chOff x="0" y="0"/>
          <a:chExt cx="0" cy="0"/>
        </a:xfrm>
      </p:grpSpPr>
      <p:sp>
        <p:nvSpPr>
          <p:cNvPr name="Freeform 2" id="2"/>
          <p:cNvSpPr/>
          <p:nvPr/>
        </p:nvSpPr>
        <p:spPr>
          <a:xfrm flipH="false" flipV="false" rot="0">
            <a:off x="1327707" y="415385"/>
            <a:ext cx="4189767" cy="9310594"/>
          </a:xfrm>
          <a:custGeom>
            <a:avLst/>
            <a:gdLst/>
            <a:ahLst/>
            <a:cxnLst/>
            <a:rect r="r" b="b" t="t" l="l"/>
            <a:pathLst>
              <a:path h="9310594" w="4189767">
                <a:moveTo>
                  <a:pt x="0" y="0"/>
                </a:moveTo>
                <a:lnTo>
                  <a:pt x="4189767" y="0"/>
                </a:lnTo>
                <a:lnTo>
                  <a:pt x="4189767" y="9310595"/>
                </a:lnTo>
                <a:lnTo>
                  <a:pt x="0" y="9310595"/>
                </a:lnTo>
                <a:lnTo>
                  <a:pt x="0" y="0"/>
                </a:lnTo>
                <a:close/>
              </a:path>
            </a:pathLst>
          </a:custGeom>
          <a:blipFill>
            <a:blip r:embed="rId2"/>
            <a:stretch>
              <a:fillRect l="0" t="0" r="0" b="0"/>
            </a:stretch>
          </a:blipFill>
          <a:ln w="38100" cap="sq">
            <a:solidFill>
              <a:srgbClr val="000000"/>
            </a:solidFill>
            <a:prstDash val="solid"/>
            <a:miter/>
          </a:ln>
        </p:spPr>
      </p:sp>
      <p:sp>
        <p:nvSpPr>
          <p:cNvPr name="Freeform 3" id="3"/>
          <p:cNvSpPr/>
          <p:nvPr/>
        </p:nvSpPr>
        <p:spPr>
          <a:xfrm flipH="false" flipV="false" rot="0">
            <a:off x="7049116" y="488203"/>
            <a:ext cx="4189767" cy="9310594"/>
          </a:xfrm>
          <a:custGeom>
            <a:avLst/>
            <a:gdLst/>
            <a:ahLst/>
            <a:cxnLst/>
            <a:rect r="r" b="b" t="t" l="l"/>
            <a:pathLst>
              <a:path h="9310594" w="4189767">
                <a:moveTo>
                  <a:pt x="0" y="0"/>
                </a:moveTo>
                <a:lnTo>
                  <a:pt x="4189768" y="0"/>
                </a:lnTo>
                <a:lnTo>
                  <a:pt x="4189768" y="9310594"/>
                </a:lnTo>
                <a:lnTo>
                  <a:pt x="0" y="9310594"/>
                </a:lnTo>
                <a:lnTo>
                  <a:pt x="0" y="0"/>
                </a:lnTo>
                <a:close/>
              </a:path>
            </a:pathLst>
          </a:custGeom>
          <a:blipFill>
            <a:blip r:embed="rId3"/>
            <a:stretch>
              <a:fillRect l="0" t="0" r="0" b="0"/>
            </a:stretch>
          </a:blipFill>
          <a:ln w="38100" cap="sq">
            <a:solidFill>
              <a:srgbClr val="000000"/>
            </a:solidFill>
            <a:prstDash val="solid"/>
            <a:miter/>
          </a:ln>
        </p:spPr>
      </p:sp>
      <p:sp>
        <p:nvSpPr>
          <p:cNvPr name="Freeform 4" id="4"/>
          <p:cNvSpPr/>
          <p:nvPr/>
        </p:nvSpPr>
        <p:spPr>
          <a:xfrm flipH="false" flipV="false" rot="0">
            <a:off x="12494757" y="488203"/>
            <a:ext cx="4189767" cy="9310594"/>
          </a:xfrm>
          <a:custGeom>
            <a:avLst/>
            <a:gdLst/>
            <a:ahLst/>
            <a:cxnLst/>
            <a:rect r="r" b="b" t="t" l="l"/>
            <a:pathLst>
              <a:path h="9310594" w="4189767">
                <a:moveTo>
                  <a:pt x="0" y="0"/>
                </a:moveTo>
                <a:lnTo>
                  <a:pt x="4189767" y="0"/>
                </a:lnTo>
                <a:lnTo>
                  <a:pt x="4189767" y="9310594"/>
                </a:lnTo>
                <a:lnTo>
                  <a:pt x="0" y="9310594"/>
                </a:lnTo>
                <a:lnTo>
                  <a:pt x="0" y="0"/>
                </a:lnTo>
                <a:close/>
              </a:path>
            </a:pathLst>
          </a:custGeom>
          <a:blipFill>
            <a:blip r:embed="rId4"/>
            <a:stretch>
              <a:fillRect l="0" t="0" r="0" b="0"/>
            </a:stretch>
          </a:blipFill>
          <a:ln w="38100" cap="sq">
            <a:solidFill>
              <a:srgbClr val="000000"/>
            </a:solidFill>
            <a:prstDash val="solid"/>
            <a:miter/>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FAF4"/>
        </a:solidFill>
      </p:bgPr>
    </p:bg>
    <p:spTree>
      <p:nvGrpSpPr>
        <p:cNvPr id="1" name=""/>
        <p:cNvGrpSpPr/>
        <p:nvPr/>
      </p:nvGrpSpPr>
      <p:grpSpPr>
        <a:xfrm>
          <a:off x="0" y="0"/>
          <a:ext cx="0" cy="0"/>
          <a:chOff x="0" y="0"/>
          <a:chExt cx="0" cy="0"/>
        </a:xfrm>
      </p:grpSpPr>
      <p:sp>
        <p:nvSpPr>
          <p:cNvPr name="Freeform 2" id="2"/>
          <p:cNvSpPr/>
          <p:nvPr/>
        </p:nvSpPr>
        <p:spPr>
          <a:xfrm flipH="false" flipV="false" rot="0">
            <a:off x="919542" y="900884"/>
            <a:ext cx="16448917" cy="8190190"/>
          </a:xfrm>
          <a:custGeom>
            <a:avLst/>
            <a:gdLst/>
            <a:ahLst/>
            <a:cxnLst/>
            <a:rect r="r" b="b" t="t" l="l"/>
            <a:pathLst>
              <a:path h="8190190" w="16448917">
                <a:moveTo>
                  <a:pt x="0" y="0"/>
                </a:moveTo>
                <a:lnTo>
                  <a:pt x="16448916" y="0"/>
                </a:lnTo>
                <a:lnTo>
                  <a:pt x="16448916" y="8190190"/>
                </a:lnTo>
                <a:lnTo>
                  <a:pt x="0" y="8190190"/>
                </a:lnTo>
                <a:lnTo>
                  <a:pt x="0" y="0"/>
                </a:lnTo>
                <a:close/>
              </a:path>
            </a:pathLst>
          </a:custGeom>
          <a:blipFill>
            <a:blip r:embed="rId2"/>
            <a:stretch>
              <a:fillRect l="0" t="0" r="0" b="0"/>
            </a:stretch>
          </a:blipFill>
          <a:ln w="38100" cap="sq">
            <a:solidFill>
              <a:srgbClr val="000000"/>
            </a:solidFill>
            <a:prstDash val="solid"/>
            <a:miter/>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AF4"/>
        </a:solidFill>
      </p:bgPr>
    </p:bg>
    <p:spTree>
      <p:nvGrpSpPr>
        <p:cNvPr id="1" name=""/>
        <p:cNvGrpSpPr/>
        <p:nvPr/>
      </p:nvGrpSpPr>
      <p:grpSpPr>
        <a:xfrm>
          <a:off x="0" y="0"/>
          <a:ext cx="0" cy="0"/>
          <a:chOff x="0" y="0"/>
          <a:chExt cx="0" cy="0"/>
        </a:xfrm>
      </p:grpSpPr>
      <p:sp>
        <p:nvSpPr>
          <p:cNvPr name="Freeform 2" id="2"/>
          <p:cNvSpPr/>
          <p:nvPr/>
        </p:nvSpPr>
        <p:spPr>
          <a:xfrm flipH="false" flipV="false" rot="0">
            <a:off x="9646509" y="4467720"/>
            <a:ext cx="1080710" cy="1080710"/>
          </a:xfrm>
          <a:custGeom>
            <a:avLst/>
            <a:gdLst/>
            <a:ahLst/>
            <a:cxnLst/>
            <a:rect r="r" b="b" t="t" l="l"/>
            <a:pathLst>
              <a:path h="1080710" w="1080710">
                <a:moveTo>
                  <a:pt x="0" y="0"/>
                </a:moveTo>
                <a:lnTo>
                  <a:pt x="1080711" y="0"/>
                </a:lnTo>
                <a:lnTo>
                  <a:pt x="1080711" y="1080711"/>
                </a:lnTo>
                <a:lnTo>
                  <a:pt x="0" y="1080711"/>
                </a:lnTo>
                <a:lnTo>
                  <a:pt x="0" y="0"/>
                </a:lnTo>
                <a:close/>
              </a:path>
            </a:pathLst>
          </a:custGeom>
          <a:blipFill>
            <a:blip r:embed="rId2"/>
            <a:stretch>
              <a:fillRect l="0" t="0" r="0" b="0"/>
            </a:stretch>
          </a:blipFill>
        </p:spPr>
      </p:sp>
      <p:sp>
        <p:nvSpPr>
          <p:cNvPr name="Freeform 3" id="3"/>
          <p:cNvSpPr/>
          <p:nvPr/>
        </p:nvSpPr>
        <p:spPr>
          <a:xfrm flipH="false" flipV="false" rot="0">
            <a:off x="6525689" y="2673320"/>
            <a:ext cx="1291165" cy="1291165"/>
          </a:xfrm>
          <a:custGeom>
            <a:avLst/>
            <a:gdLst/>
            <a:ahLst/>
            <a:cxnLst/>
            <a:rect r="r" b="b" t="t" l="l"/>
            <a:pathLst>
              <a:path h="1291165" w="1291165">
                <a:moveTo>
                  <a:pt x="0" y="0"/>
                </a:moveTo>
                <a:lnTo>
                  <a:pt x="1291166" y="0"/>
                </a:lnTo>
                <a:lnTo>
                  <a:pt x="1291166" y="1291165"/>
                </a:lnTo>
                <a:lnTo>
                  <a:pt x="0" y="1291165"/>
                </a:lnTo>
                <a:lnTo>
                  <a:pt x="0" y="0"/>
                </a:lnTo>
                <a:close/>
              </a:path>
            </a:pathLst>
          </a:custGeom>
          <a:blipFill>
            <a:blip r:embed="rId3"/>
            <a:stretch>
              <a:fillRect l="0" t="0" r="0" b="0"/>
            </a:stretch>
          </a:blipFill>
        </p:spPr>
      </p:sp>
      <p:sp>
        <p:nvSpPr>
          <p:cNvPr name="Freeform 4" id="4"/>
          <p:cNvSpPr/>
          <p:nvPr/>
        </p:nvSpPr>
        <p:spPr>
          <a:xfrm flipH="false" flipV="false" rot="0">
            <a:off x="14369777" y="7638102"/>
            <a:ext cx="1627893" cy="1627893"/>
          </a:xfrm>
          <a:custGeom>
            <a:avLst/>
            <a:gdLst/>
            <a:ahLst/>
            <a:cxnLst/>
            <a:rect r="r" b="b" t="t" l="l"/>
            <a:pathLst>
              <a:path h="1627893" w="1627893">
                <a:moveTo>
                  <a:pt x="0" y="0"/>
                </a:moveTo>
                <a:lnTo>
                  <a:pt x="1627893" y="0"/>
                </a:lnTo>
                <a:lnTo>
                  <a:pt x="1627893" y="1627893"/>
                </a:lnTo>
                <a:lnTo>
                  <a:pt x="0" y="1627893"/>
                </a:lnTo>
                <a:lnTo>
                  <a:pt x="0" y="0"/>
                </a:lnTo>
                <a:close/>
              </a:path>
            </a:pathLst>
          </a:custGeom>
          <a:blipFill>
            <a:blip r:embed="rId4"/>
            <a:stretch>
              <a:fillRect l="0" t="0" r="0" b="0"/>
            </a:stretch>
          </a:blipFill>
        </p:spPr>
      </p:sp>
      <p:sp>
        <p:nvSpPr>
          <p:cNvPr name="Freeform 5" id="5"/>
          <p:cNvSpPr/>
          <p:nvPr/>
        </p:nvSpPr>
        <p:spPr>
          <a:xfrm flipH="false" flipV="false" rot="0">
            <a:off x="1507291" y="4349334"/>
            <a:ext cx="1442693" cy="1442693"/>
          </a:xfrm>
          <a:custGeom>
            <a:avLst/>
            <a:gdLst/>
            <a:ahLst/>
            <a:cxnLst/>
            <a:rect r="r" b="b" t="t" l="l"/>
            <a:pathLst>
              <a:path h="1442693" w="1442693">
                <a:moveTo>
                  <a:pt x="0" y="0"/>
                </a:moveTo>
                <a:lnTo>
                  <a:pt x="1442692" y="0"/>
                </a:lnTo>
                <a:lnTo>
                  <a:pt x="1442692" y="1442693"/>
                </a:lnTo>
                <a:lnTo>
                  <a:pt x="0" y="1442693"/>
                </a:lnTo>
                <a:lnTo>
                  <a:pt x="0" y="0"/>
                </a:lnTo>
                <a:close/>
              </a:path>
            </a:pathLst>
          </a:custGeom>
          <a:blipFill>
            <a:blip r:embed="rId5"/>
            <a:stretch>
              <a:fillRect l="0" t="0" r="0" b="0"/>
            </a:stretch>
          </a:blipFill>
        </p:spPr>
      </p:sp>
      <p:sp>
        <p:nvSpPr>
          <p:cNvPr name="Freeform 6" id="6"/>
          <p:cNvSpPr/>
          <p:nvPr/>
        </p:nvSpPr>
        <p:spPr>
          <a:xfrm flipH="false" flipV="false" rot="0">
            <a:off x="9593033" y="1303475"/>
            <a:ext cx="1187662" cy="1187662"/>
          </a:xfrm>
          <a:custGeom>
            <a:avLst/>
            <a:gdLst/>
            <a:ahLst/>
            <a:cxnLst/>
            <a:rect r="r" b="b" t="t" l="l"/>
            <a:pathLst>
              <a:path h="1187662" w="1187662">
                <a:moveTo>
                  <a:pt x="0" y="0"/>
                </a:moveTo>
                <a:lnTo>
                  <a:pt x="1187662" y="0"/>
                </a:lnTo>
                <a:lnTo>
                  <a:pt x="1187662" y="1187662"/>
                </a:lnTo>
                <a:lnTo>
                  <a:pt x="0" y="1187662"/>
                </a:lnTo>
                <a:lnTo>
                  <a:pt x="0" y="0"/>
                </a:lnTo>
                <a:close/>
              </a:path>
            </a:pathLst>
          </a:custGeom>
          <a:blipFill>
            <a:blip r:embed="rId6"/>
            <a:stretch>
              <a:fillRect l="0" t="0" r="0" b="0"/>
            </a:stretch>
          </a:blipFill>
        </p:spPr>
      </p:sp>
      <p:sp>
        <p:nvSpPr>
          <p:cNvPr name="Freeform 7" id="7"/>
          <p:cNvSpPr/>
          <p:nvPr/>
        </p:nvSpPr>
        <p:spPr>
          <a:xfrm flipH="false" flipV="false" rot="0">
            <a:off x="9490397" y="7755582"/>
            <a:ext cx="1392934" cy="1392934"/>
          </a:xfrm>
          <a:custGeom>
            <a:avLst/>
            <a:gdLst/>
            <a:ahLst/>
            <a:cxnLst/>
            <a:rect r="r" b="b" t="t" l="l"/>
            <a:pathLst>
              <a:path h="1392934" w="1392934">
                <a:moveTo>
                  <a:pt x="0" y="0"/>
                </a:moveTo>
                <a:lnTo>
                  <a:pt x="1392934" y="0"/>
                </a:lnTo>
                <a:lnTo>
                  <a:pt x="1392934" y="1392934"/>
                </a:lnTo>
                <a:lnTo>
                  <a:pt x="0" y="1392934"/>
                </a:lnTo>
                <a:lnTo>
                  <a:pt x="0" y="0"/>
                </a:lnTo>
                <a:close/>
              </a:path>
            </a:pathLst>
          </a:custGeom>
          <a:blipFill>
            <a:blip r:embed="rId7"/>
            <a:stretch>
              <a:fillRect l="0" t="0" r="0" b="0"/>
            </a:stretch>
          </a:blipFill>
        </p:spPr>
      </p:sp>
      <p:sp>
        <p:nvSpPr>
          <p:cNvPr name="Freeform 8" id="8"/>
          <p:cNvSpPr/>
          <p:nvPr/>
        </p:nvSpPr>
        <p:spPr>
          <a:xfrm flipH="false" flipV="false" rot="0">
            <a:off x="14146695" y="3953297"/>
            <a:ext cx="2074057" cy="2074057"/>
          </a:xfrm>
          <a:custGeom>
            <a:avLst/>
            <a:gdLst/>
            <a:ahLst/>
            <a:cxnLst/>
            <a:rect r="r" b="b" t="t" l="l"/>
            <a:pathLst>
              <a:path h="2074057" w="2074057">
                <a:moveTo>
                  <a:pt x="0" y="0"/>
                </a:moveTo>
                <a:lnTo>
                  <a:pt x="2074057" y="0"/>
                </a:lnTo>
                <a:lnTo>
                  <a:pt x="2074057" y="2074057"/>
                </a:lnTo>
                <a:lnTo>
                  <a:pt x="0" y="2074057"/>
                </a:lnTo>
                <a:lnTo>
                  <a:pt x="0" y="0"/>
                </a:lnTo>
                <a:close/>
              </a:path>
            </a:pathLst>
          </a:custGeom>
          <a:blipFill>
            <a:blip r:embed="rId8"/>
            <a:stretch>
              <a:fillRect l="0" t="0" r="0" b="0"/>
            </a:stretch>
          </a:blipFill>
        </p:spPr>
      </p:sp>
      <p:sp>
        <p:nvSpPr>
          <p:cNvPr name="AutoShape 9" id="9"/>
          <p:cNvSpPr/>
          <p:nvPr/>
        </p:nvSpPr>
        <p:spPr>
          <a:xfrm>
            <a:off x="15183723" y="6027354"/>
            <a:ext cx="0" cy="1610749"/>
          </a:xfrm>
          <a:prstGeom prst="line">
            <a:avLst/>
          </a:prstGeom>
          <a:ln cap="flat" w="38100">
            <a:solidFill>
              <a:srgbClr val="000000"/>
            </a:solidFill>
            <a:prstDash val="solid"/>
            <a:headEnd type="none" len="sm" w="sm"/>
            <a:tailEnd type="none" len="sm" w="sm"/>
          </a:ln>
        </p:spPr>
      </p:sp>
      <p:sp>
        <p:nvSpPr>
          <p:cNvPr name="AutoShape 10" id="10"/>
          <p:cNvSpPr/>
          <p:nvPr/>
        </p:nvSpPr>
        <p:spPr>
          <a:xfrm>
            <a:off x="10186864" y="5548431"/>
            <a:ext cx="0" cy="2207151"/>
          </a:xfrm>
          <a:prstGeom prst="line">
            <a:avLst/>
          </a:prstGeom>
          <a:ln cap="flat" w="38100">
            <a:solidFill>
              <a:srgbClr val="000000"/>
            </a:solidFill>
            <a:prstDash val="solid"/>
            <a:headEnd type="arrow" len="sm" w="med"/>
            <a:tailEnd type="arrow" len="sm" w="med"/>
          </a:ln>
        </p:spPr>
      </p:sp>
      <p:sp>
        <p:nvSpPr>
          <p:cNvPr name="AutoShape 11" id="11"/>
          <p:cNvSpPr/>
          <p:nvPr/>
        </p:nvSpPr>
        <p:spPr>
          <a:xfrm flipV="true">
            <a:off x="10727220" y="4990325"/>
            <a:ext cx="3419475" cy="17750"/>
          </a:xfrm>
          <a:prstGeom prst="line">
            <a:avLst/>
          </a:prstGeom>
          <a:ln cap="flat" w="38100">
            <a:solidFill>
              <a:srgbClr val="000000"/>
            </a:solidFill>
            <a:prstDash val="solid"/>
            <a:headEnd type="arrow" len="sm" w="med"/>
            <a:tailEnd type="arrow" len="sm" w="med"/>
          </a:ln>
        </p:spPr>
      </p:sp>
      <p:sp>
        <p:nvSpPr>
          <p:cNvPr name="Freeform 12" id="12"/>
          <p:cNvSpPr/>
          <p:nvPr/>
        </p:nvSpPr>
        <p:spPr>
          <a:xfrm flipH="false" flipV="false" rot="0">
            <a:off x="6462553" y="6271469"/>
            <a:ext cx="1417438" cy="1417438"/>
          </a:xfrm>
          <a:custGeom>
            <a:avLst/>
            <a:gdLst/>
            <a:ahLst/>
            <a:cxnLst/>
            <a:rect r="r" b="b" t="t" l="l"/>
            <a:pathLst>
              <a:path h="1417438" w="1417438">
                <a:moveTo>
                  <a:pt x="0" y="0"/>
                </a:moveTo>
                <a:lnTo>
                  <a:pt x="1417438" y="0"/>
                </a:lnTo>
                <a:lnTo>
                  <a:pt x="1417438" y="1417438"/>
                </a:lnTo>
                <a:lnTo>
                  <a:pt x="0" y="1417438"/>
                </a:lnTo>
                <a:lnTo>
                  <a:pt x="0" y="0"/>
                </a:lnTo>
                <a:close/>
              </a:path>
            </a:pathLst>
          </a:custGeom>
          <a:blipFill>
            <a:blip r:embed="rId9"/>
            <a:stretch>
              <a:fillRect l="0" t="0" r="0" b="0"/>
            </a:stretch>
          </a:blipFill>
        </p:spPr>
      </p:sp>
      <p:sp>
        <p:nvSpPr>
          <p:cNvPr name="AutoShape 13" id="13"/>
          <p:cNvSpPr/>
          <p:nvPr/>
        </p:nvSpPr>
        <p:spPr>
          <a:xfrm flipH="true">
            <a:off x="7171272" y="3964485"/>
            <a:ext cx="0" cy="2306984"/>
          </a:xfrm>
          <a:prstGeom prst="line">
            <a:avLst/>
          </a:prstGeom>
          <a:ln cap="flat" w="38100">
            <a:solidFill>
              <a:srgbClr val="000000"/>
            </a:solidFill>
            <a:prstDash val="solid"/>
            <a:headEnd type="none" len="sm" w="sm"/>
            <a:tailEnd type="none" len="sm" w="sm"/>
          </a:ln>
        </p:spPr>
      </p:sp>
      <p:sp>
        <p:nvSpPr>
          <p:cNvPr name="AutoShape 14" id="14"/>
          <p:cNvSpPr/>
          <p:nvPr/>
        </p:nvSpPr>
        <p:spPr>
          <a:xfrm flipV="true">
            <a:off x="10186864" y="2491137"/>
            <a:ext cx="0" cy="1976584"/>
          </a:xfrm>
          <a:prstGeom prst="line">
            <a:avLst/>
          </a:prstGeom>
          <a:ln cap="flat" w="38100">
            <a:solidFill>
              <a:srgbClr val="000000"/>
            </a:solidFill>
            <a:prstDash val="solid"/>
            <a:headEnd type="arrow" len="sm" w="med"/>
            <a:tailEnd type="arrow" len="sm" w="med"/>
          </a:ln>
        </p:spPr>
      </p:sp>
      <p:sp>
        <p:nvSpPr>
          <p:cNvPr name="AutoShape 15" id="15"/>
          <p:cNvSpPr/>
          <p:nvPr/>
        </p:nvSpPr>
        <p:spPr>
          <a:xfrm>
            <a:off x="7171094" y="4990325"/>
            <a:ext cx="2475416" cy="17750"/>
          </a:xfrm>
          <a:prstGeom prst="line">
            <a:avLst/>
          </a:prstGeom>
          <a:ln cap="flat" w="38100">
            <a:solidFill>
              <a:srgbClr val="000000"/>
            </a:solidFill>
            <a:prstDash val="solid"/>
            <a:headEnd type="arrow" len="sm" w="med"/>
            <a:tailEnd type="arrow" len="sm" w="med"/>
          </a:ln>
        </p:spPr>
      </p:sp>
      <p:sp>
        <p:nvSpPr>
          <p:cNvPr name="AutoShape 16" id="16"/>
          <p:cNvSpPr/>
          <p:nvPr/>
        </p:nvSpPr>
        <p:spPr>
          <a:xfrm>
            <a:off x="3007373" y="5043863"/>
            <a:ext cx="2127755" cy="26817"/>
          </a:xfrm>
          <a:prstGeom prst="line">
            <a:avLst/>
          </a:prstGeom>
          <a:ln cap="flat" w="38100">
            <a:solidFill>
              <a:srgbClr val="000000"/>
            </a:solidFill>
            <a:prstDash val="solid"/>
            <a:headEnd type="none" len="sm" w="sm"/>
            <a:tailEnd type="none" len="sm" w="sm"/>
          </a:ln>
        </p:spPr>
      </p:sp>
      <p:sp>
        <p:nvSpPr>
          <p:cNvPr name="AutoShape 17" id="17"/>
          <p:cNvSpPr/>
          <p:nvPr/>
        </p:nvSpPr>
        <p:spPr>
          <a:xfrm>
            <a:off x="5135128" y="3299852"/>
            <a:ext cx="0" cy="3667918"/>
          </a:xfrm>
          <a:prstGeom prst="line">
            <a:avLst/>
          </a:prstGeom>
          <a:ln cap="flat" w="38100">
            <a:solidFill>
              <a:srgbClr val="000000"/>
            </a:solidFill>
            <a:prstDash val="solid"/>
            <a:headEnd type="none" len="sm" w="sm"/>
            <a:tailEnd type="none" len="sm" w="sm"/>
          </a:ln>
        </p:spPr>
      </p:sp>
      <p:sp>
        <p:nvSpPr>
          <p:cNvPr name="Freeform 18" id="18"/>
          <p:cNvSpPr/>
          <p:nvPr/>
        </p:nvSpPr>
        <p:spPr>
          <a:xfrm flipH="false" flipV="false" rot="0">
            <a:off x="6462375" y="6240001"/>
            <a:ext cx="1448906" cy="1448906"/>
          </a:xfrm>
          <a:custGeom>
            <a:avLst/>
            <a:gdLst/>
            <a:ahLst/>
            <a:cxnLst/>
            <a:rect r="r" b="b" t="t" l="l"/>
            <a:pathLst>
              <a:path h="1448906" w="1448906">
                <a:moveTo>
                  <a:pt x="0" y="0"/>
                </a:moveTo>
                <a:lnTo>
                  <a:pt x="1448906" y="0"/>
                </a:lnTo>
                <a:lnTo>
                  <a:pt x="1448906" y="1448906"/>
                </a:lnTo>
                <a:lnTo>
                  <a:pt x="0" y="1448906"/>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a:ln w="38100" cap="sq">
            <a:solidFill>
              <a:srgbClr val="000000"/>
            </a:solidFill>
            <a:prstDash val="solid"/>
            <a:miter/>
          </a:ln>
        </p:spPr>
      </p:sp>
      <p:sp>
        <p:nvSpPr>
          <p:cNvPr name="AutoShape 19" id="19"/>
          <p:cNvSpPr/>
          <p:nvPr/>
        </p:nvSpPr>
        <p:spPr>
          <a:xfrm flipH="true" flipV="true">
            <a:off x="5135128" y="3299852"/>
            <a:ext cx="1390561" cy="19050"/>
          </a:xfrm>
          <a:prstGeom prst="line">
            <a:avLst/>
          </a:prstGeom>
          <a:ln cap="flat" w="38100">
            <a:solidFill>
              <a:srgbClr val="000000"/>
            </a:solidFill>
            <a:prstDash val="solid"/>
            <a:headEnd type="none" len="sm" w="sm"/>
            <a:tailEnd type="none" len="sm" w="sm"/>
          </a:ln>
        </p:spPr>
      </p:sp>
      <p:sp>
        <p:nvSpPr>
          <p:cNvPr name="AutoShape 20" id="20"/>
          <p:cNvSpPr/>
          <p:nvPr/>
        </p:nvSpPr>
        <p:spPr>
          <a:xfrm flipH="true" flipV="true">
            <a:off x="5135128" y="6986820"/>
            <a:ext cx="1351016" cy="0"/>
          </a:xfrm>
          <a:prstGeom prst="line">
            <a:avLst/>
          </a:prstGeom>
          <a:ln cap="flat" w="38100">
            <a:solidFill>
              <a:srgbClr val="000000"/>
            </a:solidFill>
            <a:prstDash val="solid"/>
            <a:headEnd type="none" len="sm" w="sm"/>
            <a:tailEnd type="none" len="sm" w="sm"/>
          </a:ln>
        </p:spPr>
      </p:sp>
      <p:sp>
        <p:nvSpPr>
          <p:cNvPr name="Freeform 21" id="21"/>
          <p:cNvSpPr/>
          <p:nvPr/>
        </p:nvSpPr>
        <p:spPr>
          <a:xfrm flipH="false" flipV="false" rot="0">
            <a:off x="11533103" y="7811172"/>
            <a:ext cx="1281753" cy="1281753"/>
          </a:xfrm>
          <a:custGeom>
            <a:avLst/>
            <a:gdLst/>
            <a:ahLst/>
            <a:cxnLst/>
            <a:rect r="r" b="b" t="t" l="l"/>
            <a:pathLst>
              <a:path h="1281753" w="1281753">
                <a:moveTo>
                  <a:pt x="0" y="0"/>
                </a:moveTo>
                <a:lnTo>
                  <a:pt x="1281753" y="0"/>
                </a:lnTo>
                <a:lnTo>
                  <a:pt x="1281753" y="1281753"/>
                </a:lnTo>
                <a:lnTo>
                  <a:pt x="0" y="1281753"/>
                </a:lnTo>
                <a:lnTo>
                  <a:pt x="0" y="0"/>
                </a:lnTo>
                <a:close/>
              </a:path>
            </a:pathLst>
          </a:custGeom>
          <a:blipFill>
            <a:blip r:embed="rId12"/>
            <a:stretch>
              <a:fillRect l="0" t="0" r="0" b="0"/>
            </a:stretch>
          </a:blipFill>
        </p:spPr>
      </p:sp>
      <p:sp>
        <p:nvSpPr>
          <p:cNvPr name="TextBox 22" id="22"/>
          <p:cNvSpPr txBox="true"/>
          <p:nvPr/>
        </p:nvSpPr>
        <p:spPr>
          <a:xfrm rot="0">
            <a:off x="1103899" y="5834711"/>
            <a:ext cx="2268526" cy="465332"/>
          </a:xfrm>
          <a:prstGeom prst="rect">
            <a:avLst/>
          </a:prstGeom>
        </p:spPr>
        <p:txBody>
          <a:bodyPr anchor="t" rtlCol="false" tIns="0" lIns="0" bIns="0" rIns="0">
            <a:spAutoFit/>
          </a:bodyPr>
          <a:lstStyle/>
          <a:p>
            <a:pPr algn="ctr">
              <a:lnSpc>
                <a:spcPts val="3751"/>
              </a:lnSpc>
              <a:spcBef>
                <a:spcPct val="0"/>
              </a:spcBef>
            </a:pPr>
            <a:r>
              <a:rPr lang="en-US" sz="2679">
                <a:solidFill>
                  <a:srgbClr val="004AAD"/>
                </a:solidFill>
                <a:latin typeface="Open Sans"/>
              </a:rPr>
              <a:t>Customer</a:t>
            </a:r>
          </a:p>
        </p:txBody>
      </p:sp>
      <p:sp>
        <p:nvSpPr>
          <p:cNvPr name="TextBox 23" id="23"/>
          <p:cNvSpPr txBox="true"/>
          <p:nvPr/>
        </p:nvSpPr>
        <p:spPr>
          <a:xfrm rot="0">
            <a:off x="13739644" y="3515146"/>
            <a:ext cx="2888159" cy="438151"/>
          </a:xfrm>
          <a:prstGeom prst="rect">
            <a:avLst/>
          </a:prstGeom>
        </p:spPr>
        <p:txBody>
          <a:bodyPr anchor="t" rtlCol="false" tIns="0" lIns="0" bIns="0" rIns="0">
            <a:spAutoFit/>
          </a:bodyPr>
          <a:lstStyle/>
          <a:p>
            <a:pPr algn="ctr">
              <a:lnSpc>
                <a:spcPts val="3674"/>
              </a:lnSpc>
              <a:spcBef>
                <a:spcPct val="0"/>
              </a:spcBef>
            </a:pPr>
            <a:r>
              <a:rPr lang="en-US" sz="2624">
                <a:solidFill>
                  <a:srgbClr val="004AAD"/>
                </a:solidFill>
                <a:latin typeface="Open Sans"/>
              </a:rPr>
              <a:t>Orders Dashboard</a:t>
            </a:r>
          </a:p>
        </p:txBody>
      </p:sp>
      <p:sp>
        <p:nvSpPr>
          <p:cNvPr name="TextBox 24" id="24"/>
          <p:cNvSpPr txBox="true"/>
          <p:nvPr/>
        </p:nvSpPr>
        <p:spPr>
          <a:xfrm rot="0">
            <a:off x="8840626" y="838146"/>
            <a:ext cx="2692476" cy="465328"/>
          </a:xfrm>
          <a:prstGeom prst="rect">
            <a:avLst/>
          </a:prstGeom>
        </p:spPr>
        <p:txBody>
          <a:bodyPr anchor="t" rtlCol="false" tIns="0" lIns="0" bIns="0" rIns="0">
            <a:spAutoFit/>
          </a:bodyPr>
          <a:lstStyle/>
          <a:p>
            <a:pPr algn="ctr">
              <a:lnSpc>
                <a:spcPts val="3751"/>
              </a:lnSpc>
              <a:spcBef>
                <a:spcPct val="0"/>
              </a:spcBef>
            </a:pPr>
            <a:r>
              <a:rPr lang="en-US" sz="2679">
                <a:solidFill>
                  <a:srgbClr val="004AAD"/>
                </a:solidFill>
                <a:latin typeface="Open Sans"/>
              </a:rPr>
              <a:t>Authentication</a:t>
            </a:r>
          </a:p>
        </p:txBody>
      </p:sp>
      <p:sp>
        <p:nvSpPr>
          <p:cNvPr name="TextBox 25" id="25"/>
          <p:cNvSpPr txBox="true"/>
          <p:nvPr/>
        </p:nvSpPr>
        <p:spPr>
          <a:xfrm rot="0">
            <a:off x="9052601" y="9067853"/>
            <a:ext cx="2268526" cy="438151"/>
          </a:xfrm>
          <a:prstGeom prst="rect">
            <a:avLst/>
          </a:prstGeom>
        </p:spPr>
        <p:txBody>
          <a:bodyPr anchor="t" rtlCol="false" tIns="0" lIns="0" bIns="0" rIns="0">
            <a:spAutoFit/>
          </a:bodyPr>
          <a:lstStyle/>
          <a:p>
            <a:pPr algn="ctr">
              <a:lnSpc>
                <a:spcPts val="3674"/>
              </a:lnSpc>
              <a:spcBef>
                <a:spcPct val="0"/>
              </a:spcBef>
            </a:pPr>
            <a:r>
              <a:rPr lang="en-US" sz="2624">
                <a:solidFill>
                  <a:srgbClr val="004AAD"/>
                </a:solidFill>
                <a:latin typeface="Open Sans"/>
              </a:rPr>
              <a:t>Sanity.io</a:t>
            </a:r>
          </a:p>
        </p:txBody>
      </p:sp>
      <p:sp>
        <p:nvSpPr>
          <p:cNvPr name="TextBox 26" id="26"/>
          <p:cNvSpPr txBox="true"/>
          <p:nvPr/>
        </p:nvSpPr>
        <p:spPr>
          <a:xfrm rot="0">
            <a:off x="10780695" y="5305543"/>
            <a:ext cx="1873448" cy="438151"/>
          </a:xfrm>
          <a:prstGeom prst="rect">
            <a:avLst/>
          </a:prstGeom>
        </p:spPr>
        <p:txBody>
          <a:bodyPr anchor="t" rtlCol="false" tIns="0" lIns="0" bIns="0" rIns="0">
            <a:spAutoFit/>
          </a:bodyPr>
          <a:lstStyle/>
          <a:p>
            <a:pPr algn="ctr">
              <a:lnSpc>
                <a:spcPts val="3674"/>
              </a:lnSpc>
              <a:spcBef>
                <a:spcPct val="0"/>
              </a:spcBef>
            </a:pPr>
            <a:r>
              <a:rPr lang="en-US" sz="2624">
                <a:solidFill>
                  <a:srgbClr val="004AAD"/>
                </a:solidFill>
                <a:latin typeface="Open Sans"/>
              </a:rPr>
              <a:t>API gateway</a:t>
            </a:r>
          </a:p>
        </p:txBody>
      </p:sp>
      <p:sp>
        <p:nvSpPr>
          <p:cNvPr name="TextBox 27" id="27"/>
          <p:cNvSpPr txBox="true"/>
          <p:nvPr/>
        </p:nvSpPr>
        <p:spPr>
          <a:xfrm rot="0">
            <a:off x="581945" y="475243"/>
            <a:ext cx="5943744" cy="754382"/>
          </a:xfrm>
          <a:prstGeom prst="rect">
            <a:avLst/>
          </a:prstGeom>
        </p:spPr>
        <p:txBody>
          <a:bodyPr anchor="t" rtlCol="false" tIns="0" lIns="0" bIns="0" rIns="0">
            <a:spAutoFit/>
          </a:bodyPr>
          <a:lstStyle/>
          <a:p>
            <a:pPr algn="ctr">
              <a:lnSpc>
                <a:spcPts val="6194"/>
              </a:lnSpc>
              <a:spcBef>
                <a:spcPct val="0"/>
              </a:spcBef>
            </a:pPr>
            <a:r>
              <a:rPr lang="en-US" sz="4424">
                <a:solidFill>
                  <a:srgbClr val="000000"/>
                </a:solidFill>
                <a:latin typeface="Open Sans"/>
              </a:rPr>
              <a:t>APPLICATION DESIGN</a:t>
            </a:r>
          </a:p>
        </p:txBody>
      </p:sp>
      <p:sp>
        <p:nvSpPr>
          <p:cNvPr name="AutoShape 28" id="28"/>
          <p:cNvSpPr/>
          <p:nvPr/>
        </p:nvSpPr>
        <p:spPr>
          <a:xfrm>
            <a:off x="10883331" y="8452049"/>
            <a:ext cx="649771" cy="0"/>
          </a:xfrm>
          <a:prstGeom prst="line">
            <a:avLst/>
          </a:prstGeom>
          <a:ln cap="flat" w="38100">
            <a:solidFill>
              <a:srgbClr val="000000"/>
            </a:solidFill>
            <a:prstDash val="solid"/>
            <a:headEnd type="none" len="sm" w="sm"/>
            <a:tailEnd type="none" len="sm" w="sm"/>
          </a:ln>
        </p:spPr>
      </p:sp>
      <p:sp>
        <p:nvSpPr>
          <p:cNvPr name="TextBox 29" id="29"/>
          <p:cNvSpPr txBox="true"/>
          <p:nvPr/>
        </p:nvSpPr>
        <p:spPr>
          <a:xfrm rot="0">
            <a:off x="11379933" y="8934503"/>
            <a:ext cx="1588092" cy="323850"/>
          </a:xfrm>
          <a:prstGeom prst="rect">
            <a:avLst/>
          </a:prstGeom>
        </p:spPr>
        <p:txBody>
          <a:bodyPr anchor="t" rtlCol="false" tIns="0" lIns="0" bIns="0" rIns="0">
            <a:spAutoFit/>
          </a:bodyPr>
          <a:lstStyle/>
          <a:p>
            <a:pPr algn="ctr">
              <a:lnSpc>
                <a:spcPts val="2626"/>
              </a:lnSpc>
              <a:spcBef>
                <a:spcPct val="0"/>
              </a:spcBef>
            </a:pPr>
            <a:r>
              <a:rPr lang="en-US" sz="1876">
                <a:solidFill>
                  <a:srgbClr val="004AAD"/>
                </a:solidFill>
                <a:latin typeface="Open Sans"/>
              </a:rPr>
              <a:t>CDN</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FFAF4"/>
        </a:solidFill>
      </p:bgPr>
    </p:bg>
    <p:spTree>
      <p:nvGrpSpPr>
        <p:cNvPr id="1" name=""/>
        <p:cNvGrpSpPr/>
        <p:nvPr/>
      </p:nvGrpSpPr>
      <p:grpSpPr>
        <a:xfrm>
          <a:off x="0" y="0"/>
          <a:ext cx="0" cy="0"/>
          <a:chOff x="0" y="0"/>
          <a:chExt cx="0" cy="0"/>
        </a:xfrm>
      </p:grpSpPr>
      <p:sp>
        <p:nvSpPr>
          <p:cNvPr name="TextBox 2" id="2"/>
          <p:cNvSpPr txBox="true"/>
          <p:nvPr/>
        </p:nvSpPr>
        <p:spPr>
          <a:xfrm rot="0">
            <a:off x="1028700" y="876300"/>
            <a:ext cx="5140672" cy="1368424"/>
          </a:xfrm>
          <a:prstGeom prst="rect">
            <a:avLst/>
          </a:prstGeom>
        </p:spPr>
        <p:txBody>
          <a:bodyPr anchor="t" rtlCol="false" tIns="0" lIns="0" bIns="0" rIns="0">
            <a:spAutoFit/>
          </a:bodyPr>
          <a:lstStyle/>
          <a:p>
            <a:pPr algn="ctr">
              <a:lnSpc>
                <a:spcPts val="11200"/>
              </a:lnSpc>
              <a:spcBef>
                <a:spcPct val="0"/>
              </a:spcBef>
            </a:pPr>
            <a:r>
              <a:rPr lang="en-US" sz="8000">
                <a:solidFill>
                  <a:srgbClr val="000000"/>
                </a:solidFill>
                <a:latin typeface="Open Sans"/>
              </a:rPr>
              <a:t>Challenges</a:t>
            </a:r>
          </a:p>
        </p:txBody>
      </p:sp>
      <p:sp>
        <p:nvSpPr>
          <p:cNvPr name="TextBox 3" id="3"/>
          <p:cNvSpPr txBox="true"/>
          <p:nvPr/>
        </p:nvSpPr>
        <p:spPr>
          <a:xfrm rot="0">
            <a:off x="1782913" y="2949095"/>
            <a:ext cx="14722174" cy="5467351"/>
          </a:xfrm>
          <a:prstGeom prst="rect">
            <a:avLst/>
          </a:prstGeom>
        </p:spPr>
        <p:txBody>
          <a:bodyPr anchor="t" rtlCol="false" tIns="0" lIns="0" bIns="0" rIns="0">
            <a:spAutoFit/>
          </a:bodyPr>
          <a:lstStyle/>
          <a:p>
            <a:pPr marL="566729" indent="-283365" lvl="1">
              <a:lnSpc>
                <a:spcPts val="3674"/>
              </a:lnSpc>
              <a:buFont typeface="Arial"/>
              <a:buChar char="•"/>
            </a:pPr>
            <a:r>
              <a:rPr lang="en-US" sz="2624">
                <a:solidFill>
                  <a:srgbClr val="000000"/>
                </a:solidFill>
                <a:latin typeface="Open Sans"/>
              </a:rPr>
              <a:t>Implementing Map view</a:t>
            </a:r>
          </a:p>
          <a:p>
            <a:pPr>
              <a:lnSpc>
                <a:spcPts val="3674"/>
              </a:lnSpc>
            </a:pPr>
          </a:p>
          <a:p>
            <a:pPr>
              <a:lnSpc>
                <a:spcPts val="3674"/>
              </a:lnSpc>
            </a:pPr>
            <a:r>
              <a:rPr lang="en-US" sz="2624">
                <a:solidFill>
                  <a:srgbClr val="000000"/>
                </a:solidFill>
                <a:latin typeface="Open Sans"/>
              </a:rPr>
              <a:t>             Storing location data in the database and querying the nearest coordinates from the data layer was challenging. The database should support  location based datatype to store the coordinates and should also provide inbuilt functions to find the closest coordinates for the given location points.</a:t>
            </a:r>
          </a:p>
          <a:p>
            <a:pPr>
              <a:lnSpc>
                <a:spcPts val="3674"/>
              </a:lnSpc>
            </a:pPr>
            <a:r>
              <a:rPr lang="en-US" sz="2624">
                <a:solidFill>
                  <a:srgbClr val="000000"/>
                </a:solidFill>
                <a:latin typeface="Open Sans"/>
              </a:rPr>
              <a:t> </a:t>
            </a:r>
          </a:p>
          <a:p>
            <a:pPr marL="566729" indent="-283365" lvl="1">
              <a:lnSpc>
                <a:spcPts val="3674"/>
              </a:lnSpc>
              <a:buFont typeface="Arial"/>
              <a:buChar char="•"/>
            </a:pPr>
            <a:r>
              <a:rPr lang="en-US" sz="2624">
                <a:solidFill>
                  <a:srgbClr val="000000"/>
                </a:solidFill>
                <a:latin typeface="Open Sans"/>
              </a:rPr>
              <a:t>Storing of Static Assets</a:t>
            </a:r>
          </a:p>
          <a:p>
            <a:pPr>
              <a:lnSpc>
                <a:spcPts val="3674"/>
              </a:lnSpc>
            </a:pPr>
          </a:p>
          <a:p>
            <a:pPr>
              <a:lnSpc>
                <a:spcPts val="3674"/>
              </a:lnSpc>
            </a:pPr>
            <a:r>
              <a:rPr lang="en-US" sz="2624">
                <a:solidFill>
                  <a:srgbClr val="000000"/>
                </a:solidFill>
                <a:latin typeface="Open Sans"/>
              </a:rPr>
              <a:t>           Our application includes many images and animations which has a big file size and  loading these files on the client takes lot of time. Using CDN which helps these assets place it close to the client thus making the client download it quickly.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DAF0fzEUrbE</dc:identifier>
  <dcterms:modified xsi:type="dcterms:W3CDTF">2011-08-01T06:04:30Z</dcterms:modified>
  <cp:revision>1</cp:revision>
  <dc:title>CPAD PPT </dc:title>
</cp:coreProperties>
</file>

<file path=docProps/thumbnail.jpeg>
</file>